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5" r:id="rId4"/>
    <p:sldId id="272" r:id="rId5"/>
    <p:sldId id="273" r:id="rId6"/>
    <p:sldId id="268" r:id="rId7"/>
    <p:sldId id="269" r:id="rId8"/>
    <p:sldId id="270" r:id="rId9"/>
    <p:sldId id="258" r:id="rId10"/>
    <p:sldId id="263" r:id="rId11"/>
    <p:sldId id="264" r:id="rId12"/>
    <p:sldId id="274" r:id="rId13"/>
    <p:sldId id="27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7AA9D-6B75-B04A-BC9B-A00BEB3A2A4F}" v="16" dt="2019-12-03T16:49:55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8"/>
    <p:restoredTop sz="94586"/>
  </p:normalViewPr>
  <p:slideViewPr>
    <p:cSldViewPr snapToGrid="0" snapToObjects="1">
      <p:cViewPr varScale="1">
        <p:scale>
          <a:sx n="55" d="100"/>
          <a:sy n="55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9DBAA-E2A9-E947-AE89-B87BFBCC459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9985-3383-A64C-BD6A-77A3C708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C601-7B19-AA4D-A38A-8D08827ED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8165"/>
            <a:ext cx="12192000" cy="437230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PHYSICAL PROPERTIES FROM M.D SIMULATIONS USING  FROM METHANOL-WATER MIXTURE</a:t>
            </a:r>
            <a:r>
              <a:rPr lang="en-US" b="1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D9B5B-0001-524F-964A-D60A63DE3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718" y="3783723"/>
            <a:ext cx="8637072" cy="1145627"/>
          </a:xfrm>
        </p:spPr>
        <p:txBody>
          <a:bodyPr/>
          <a:lstStyle/>
          <a:p>
            <a:r>
              <a:rPr lang="en-US" dirty="0"/>
              <a:t>By  TOLUWALASHE OMOTUNDE</a:t>
            </a:r>
          </a:p>
        </p:txBody>
      </p:sp>
    </p:spTree>
    <p:extLst>
      <p:ext uri="{BB962C8B-B14F-4D97-AF65-F5344CB8AC3E}">
        <p14:creationId xmlns:p14="http://schemas.microsoft.com/office/powerpoint/2010/main" val="4041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"/>
    </mc:Choice>
    <mc:Fallback xmlns="">
      <p:transition spd="slow" advTm="37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2BB45-2594-F245-B1D4-4A1623F212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2852" y="2057400"/>
            <a:ext cx="4572000" cy="341132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56D347-BCE2-4A4B-87BE-C353786F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45545"/>
              </p:ext>
            </p:extLst>
          </p:nvPr>
        </p:nvGraphicFramePr>
        <p:xfrm>
          <a:off x="1037671" y="2057400"/>
          <a:ext cx="5213350" cy="294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940">
                  <a:extLst>
                    <a:ext uri="{9D8B030D-6E8A-4147-A177-3AD203B41FA5}">
                      <a16:colId xmlns:a16="http://schemas.microsoft.com/office/drawing/2014/main" val="2608236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4105925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3263155557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1428832974"/>
                    </a:ext>
                  </a:extLst>
                </a:gridCol>
              </a:tblGrid>
              <a:tr h="705525">
                <a:tc>
                  <a:txBody>
                    <a:bodyPr/>
                    <a:lstStyle/>
                    <a:p>
                      <a:pPr>
                        <a:spcAft>
                          <a:spcPts val="85"/>
                        </a:spcAft>
                      </a:pP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  <a:p>
                      <a:pPr marL="88265"/>
                      <a:r>
                        <a:rPr lang="en-US" sz="1100" dirty="0">
                          <a:effectLst/>
                        </a:rPr>
                        <a:t>Temperature (K)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388620" marR="1905" indent="-1447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Diffusion coefficient by MD (cm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/s)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242570" indent="-128270"/>
                      <a:r>
                        <a:rPr lang="en-US" sz="1100">
                          <a:effectLst/>
                        </a:rPr>
                        <a:t>Diffusion coefficient by Eq. 11 (cm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/s)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299085" indent="-92710"/>
                      <a:r>
                        <a:rPr lang="en-US" sz="1100">
                          <a:effectLst/>
                        </a:rPr>
                        <a:t>Experimental value [11]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extLst>
                  <a:ext uri="{0D108BD9-81ED-4DB2-BD59-A6C34878D82A}">
                    <a16:rowId xmlns:a16="http://schemas.microsoft.com/office/drawing/2014/main" val="2088639051"/>
                  </a:ext>
                </a:extLst>
              </a:tr>
              <a:tr h="558218">
                <a:tc>
                  <a:txBody>
                    <a:bodyPr/>
                    <a:lstStyle/>
                    <a:p>
                      <a:pPr>
                        <a:spcAft>
                          <a:spcPts val="12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3345"/>
                      <a:r>
                        <a:rPr lang="en-US" sz="1100">
                          <a:effectLst/>
                        </a:rPr>
                        <a:t>273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9535"/>
                      <a:r>
                        <a:rPr lang="en-US" sz="1100">
                          <a:effectLst/>
                        </a:rPr>
                        <a:t>1.22 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265"/>
                      <a:r>
                        <a:rPr lang="en-US" sz="1100">
                          <a:effectLst/>
                        </a:rPr>
                        <a:t>0.98 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2710"/>
                      <a:r>
                        <a:rPr lang="en-US" sz="1100">
                          <a:effectLst/>
                        </a:rPr>
                        <a:t>-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extLst>
                  <a:ext uri="{0D108BD9-81ED-4DB2-BD59-A6C34878D82A}">
                    <a16:rowId xmlns:a16="http://schemas.microsoft.com/office/drawing/2014/main" val="3648863167"/>
                  </a:ext>
                </a:extLst>
              </a:tr>
              <a:tr h="558218">
                <a:tc>
                  <a:txBody>
                    <a:bodyPr/>
                    <a:lstStyle/>
                    <a:p>
                      <a:pPr>
                        <a:spcAft>
                          <a:spcPts val="12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3345"/>
                      <a:r>
                        <a:rPr lang="en-US" sz="1100">
                          <a:effectLst/>
                        </a:rPr>
                        <a:t>283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9535"/>
                      <a:r>
                        <a:rPr lang="en-US" sz="1100">
                          <a:effectLst/>
                        </a:rPr>
                        <a:t>1.62 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265"/>
                      <a:r>
                        <a:rPr lang="en-US" sz="1100">
                          <a:effectLst/>
                        </a:rPr>
                        <a:t>1.18*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1440"/>
                      <a:r>
                        <a:rPr lang="en-US" sz="1100">
                          <a:effectLst/>
                        </a:rPr>
                        <a:t>-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extLst>
                  <a:ext uri="{0D108BD9-81ED-4DB2-BD59-A6C34878D82A}">
                    <a16:rowId xmlns:a16="http://schemas.microsoft.com/office/drawing/2014/main" val="391950032"/>
                  </a:ext>
                </a:extLst>
              </a:tr>
              <a:tr h="558218">
                <a:tc>
                  <a:txBody>
                    <a:bodyPr/>
                    <a:lstStyle/>
                    <a:p>
                      <a:pPr>
                        <a:spcAft>
                          <a:spcPts val="11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3345"/>
                      <a:r>
                        <a:rPr lang="en-US" sz="1100">
                          <a:effectLst/>
                        </a:rPr>
                        <a:t>288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9535"/>
                      <a:r>
                        <a:rPr lang="en-US" sz="1100">
                          <a:effectLst/>
                        </a:rPr>
                        <a:t>1.81*10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265"/>
                      <a:r>
                        <a:rPr lang="en-US" sz="1100">
                          <a:effectLst/>
                        </a:rPr>
                        <a:t>1.42*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900"/>
                      <a:r>
                        <a:rPr lang="en-US" sz="1100">
                          <a:effectLst/>
                        </a:rPr>
                        <a:t>1.56 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extLst>
                  <a:ext uri="{0D108BD9-81ED-4DB2-BD59-A6C34878D82A}">
                    <a16:rowId xmlns:a16="http://schemas.microsoft.com/office/drawing/2014/main" val="1319636426"/>
                  </a:ext>
                </a:extLst>
              </a:tr>
              <a:tr h="559941">
                <a:tc>
                  <a:txBody>
                    <a:bodyPr/>
                    <a:lstStyle/>
                    <a:p>
                      <a:pPr>
                        <a:spcAft>
                          <a:spcPts val="115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93345"/>
                      <a:r>
                        <a:rPr lang="en-US" sz="1100">
                          <a:effectLst/>
                        </a:rPr>
                        <a:t>293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9535"/>
                      <a:r>
                        <a:rPr lang="en-US" sz="1100">
                          <a:effectLst/>
                        </a:rPr>
                        <a:t>2.01*10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265"/>
                      <a:r>
                        <a:rPr lang="en-US" sz="1100">
                          <a:effectLst/>
                        </a:rPr>
                        <a:t>1.60*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r>
                        <a:rPr lang="en-US" sz="1100" baseline="-250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tc>
                  <a:txBody>
                    <a:bodyPr/>
                    <a:lstStyle/>
                    <a:p>
                      <a:pPr marL="88900"/>
                      <a:r>
                        <a:rPr lang="en-US" sz="1100" dirty="0">
                          <a:effectLst/>
                        </a:rPr>
                        <a:t>1.80 *10</a:t>
                      </a:r>
                      <a:r>
                        <a:rPr lang="en-US" sz="1100" baseline="30000" dirty="0">
                          <a:effectLst/>
                        </a:rPr>
                        <a:t>-5</a:t>
                      </a:r>
                      <a:r>
                        <a:rPr lang="en-US" sz="1100" baseline="-250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" marR="95250" marT="4445" marB="0"/>
                </a:tc>
                <a:extLst>
                  <a:ext uri="{0D108BD9-81ED-4DB2-BD59-A6C34878D82A}">
                    <a16:rowId xmlns:a16="http://schemas.microsoft.com/office/drawing/2014/main" val="4076328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4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11" name="Picture 1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5A298C3-652A-5A45-83EA-97A7267454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2852" y="2057399"/>
            <a:ext cx="4572000" cy="359312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86AC18-A7E2-324C-8352-BB14387BC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59408"/>
              </p:ext>
            </p:extLst>
          </p:nvPr>
        </p:nvGraphicFramePr>
        <p:xfrm>
          <a:off x="1137148" y="2057399"/>
          <a:ext cx="5241290" cy="3405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996775773"/>
                    </a:ext>
                  </a:extLst>
                </a:gridCol>
                <a:gridCol w="1494790">
                  <a:extLst>
                    <a:ext uri="{9D8B030D-6E8A-4147-A177-3AD203B41FA5}">
                      <a16:colId xmlns:a16="http://schemas.microsoft.com/office/drawing/2014/main" val="432841439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3492220810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4079157932"/>
                    </a:ext>
                  </a:extLst>
                </a:gridCol>
              </a:tblGrid>
              <a:tr h="110443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42545"/>
                      <a:r>
                        <a:rPr lang="en-US" sz="1100">
                          <a:effectLst/>
                        </a:rPr>
                        <a:t>Temperature (K)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1270"/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  <a:p>
                      <a:pPr marL="37465"/>
                      <a:r>
                        <a:rPr lang="en-US" sz="1100" dirty="0">
                          <a:effectLst/>
                        </a:rPr>
                        <a:t>Calc. Density (kg/m^3)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71755"/>
                      <a:r>
                        <a:rPr lang="en-US" sz="1100">
                          <a:effectLst/>
                        </a:rPr>
                        <a:t>Exp. Density (kg/m^3) [11]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1270"/>
                      <a:r>
                        <a:rPr lang="en-US" sz="1100">
                          <a:effectLst/>
                        </a:rPr>
                        <a:t> </a:t>
                      </a:r>
                      <a:endParaRPr lang="en-US" sz="1200">
                        <a:effectLst/>
                      </a:endParaRPr>
                    </a:p>
                    <a:p>
                      <a:pPr marL="42545"/>
                      <a:r>
                        <a:rPr lang="en-US" sz="1100">
                          <a:effectLst/>
                        </a:rPr>
                        <a:t>Error %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2304843559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L="46990"/>
                      <a:r>
                        <a:rPr lang="en-US" sz="1100">
                          <a:effectLst/>
                        </a:rPr>
                        <a:t>273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260"/>
                      <a:r>
                        <a:rPr lang="en-US" sz="1100">
                          <a:effectLst/>
                        </a:rPr>
                        <a:t>934.10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9530"/>
                      <a:r>
                        <a:rPr lang="en-US" sz="1100">
                          <a:effectLst/>
                        </a:rPr>
                        <a:t>928.70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895"/>
                      <a:r>
                        <a:rPr lang="en-US" sz="1100">
                          <a:effectLst/>
                        </a:rPr>
                        <a:t>0.0057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4166882094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L="46990"/>
                      <a:r>
                        <a:rPr lang="en-US" sz="1100">
                          <a:effectLst/>
                        </a:rPr>
                        <a:t>283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260"/>
                      <a:r>
                        <a:rPr lang="en-US" sz="1100">
                          <a:effectLst/>
                        </a:rPr>
                        <a:t>927.27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9530"/>
                      <a:r>
                        <a:rPr lang="en-US" sz="1100">
                          <a:effectLst/>
                        </a:rPr>
                        <a:t>922.10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895"/>
                      <a:r>
                        <a:rPr lang="en-US" sz="1100">
                          <a:effectLst/>
                        </a:rPr>
                        <a:t>0.0056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1037912762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L="46990"/>
                      <a:r>
                        <a:rPr lang="en-US" sz="1100">
                          <a:effectLst/>
                        </a:rPr>
                        <a:t>288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260"/>
                      <a:r>
                        <a:rPr lang="en-US" sz="1100">
                          <a:effectLst/>
                        </a:rPr>
                        <a:t>915.26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9530"/>
                      <a:r>
                        <a:rPr lang="en-US" sz="1100">
                          <a:effectLst/>
                        </a:rPr>
                        <a:t>918.50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895"/>
                      <a:r>
                        <a:rPr lang="en-US" sz="1100">
                          <a:effectLst/>
                        </a:rPr>
                        <a:t>0.0037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173018178"/>
                  </a:ext>
                </a:extLst>
              </a:tr>
              <a:tr h="578380">
                <a:tc>
                  <a:txBody>
                    <a:bodyPr/>
                    <a:lstStyle/>
                    <a:p>
                      <a:pPr marL="46990"/>
                      <a:r>
                        <a:rPr lang="en-US" sz="1100">
                          <a:effectLst/>
                        </a:rPr>
                        <a:t>293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260"/>
                      <a:r>
                        <a:rPr lang="en-US" sz="1100">
                          <a:effectLst/>
                        </a:rPr>
                        <a:t>916.54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9530"/>
                      <a:r>
                        <a:rPr lang="en-US" sz="1100">
                          <a:effectLst/>
                        </a:rPr>
                        <a:t>915.60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50165"/>
                      <a:r>
                        <a:rPr lang="en-US" sz="1100" dirty="0">
                          <a:effectLst/>
                        </a:rPr>
                        <a:t>0.0008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91176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5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86AC18-A7E2-324C-8352-BB14387BC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88207"/>
              </p:ext>
            </p:extLst>
          </p:nvPr>
        </p:nvGraphicFramePr>
        <p:xfrm>
          <a:off x="1137148" y="2057399"/>
          <a:ext cx="5241289" cy="3405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1776">
                  <a:extLst>
                    <a:ext uri="{9D8B030D-6E8A-4147-A177-3AD203B41FA5}">
                      <a16:colId xmlns:a16="http://schemas.microsoft.com/office/drawing/2014/main" val="2996775773"/>
                    </a:ext>
                  </a:extLst>
                </a:gridCol>
                <a:gridCol w="961776">
                  <a:extLst>
                    <a:ext uri="{9D8B030D-6E8A-4147-A177-3AD203B41FA5}">
                      <a16:colId xmlns:a16="http://schemas.microsoft.com/office/drawing/2014/main" val="20338026"/>
                    </a:ext>
                  </a:extLst>
                </a:gridCol>
                <a:gridCol w="1220496">
                  <a:extLst>
                    <a:ext uri="{9D8B030D-6E8A-4147-A177-3AD203B41FA5}">
                      <a16:colId xmlns:a16="http://schemas.microsoft.com/office/drawing/2014/main" val="432841439"/>
                    </a:ext>
                  </a:extLst>
                </a:gridCol>
                <a:gridCol w="1239161">
                  <a:extLst>
                    <a:ext uri="{9D8B030D-6E8A-4147-A177-3AD203B41FA5}">
                      <a16:colId xmlns:a16="http://schemas.microsoft.com/office/drawing/2014/main" val="3492220810"/>
                    </a:ext>
                  </a:extLst>
                </a:gridCol>
                <a:gridCol w="858080">
                  <a:extLst>
                    <a:ext uri="{9D8B030D-6E8A-4147-A177-3AD203B41FA5}">
                      <a16:colId xmlns:a16="http://schemas.microsoft.com/office/drawing/2014/main" val="4079157932"/>
                    </a:ext>
                  </a:extLst>
                </a:gridCol>
              </a:tblGrid>
              <a:tr h="1104430">
                <a:tc>
                  <a:txBody>
                    <a:bodyPr/>
                    <a:lstStyle/>
                    <a:p>
                      <a:pPr marL="16510"/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Temperature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R="2540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273 K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R="635"/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283 K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288 K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R="2540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293 K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extLst>
                  <a:ext uri="{0D108BD9-81ED-4DB2-BD59-A6C34878D82A}">
                    <a16:rowId xmlns:a16="http://schemas.microsoft.com/office/drawing/2014/main" val="2304843559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R="37465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MD Calculated value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1.27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1270"/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1.07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3810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0.95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0.71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extLst>
                  <a:ext uri="{0D108BD9-81ED-4DB2-BD59-A6C34878D82A}">
                    <a16:rowId xmlns:a16="http://schemas.microsoft.com/office/drawing/2014/main" val="4166882094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R="8890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Experimental value [13]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1.06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1270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0.9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3810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0.85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0.74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extLst>
                  <a:ext uri="{0D108BD9-81ED-4DB2-BD59-A6C34878D82A}">
                    <a16:rowId xmlns:a16="http://schemas.microsoft.com/office/drawing/2014/main" val="1037912762"/>
                  </a:ext>
                </a:extLst>
              </a:tr>
              <a:tr h="574248">
                <a:tc>
                  <a:txBody>
                    <a:bodyPr/>
                    <a:lstStyle/>
                    <a:p>
                      <a:pPr marR="5715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Error %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635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17.8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1270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14.3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L="3810"/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8.6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tc>
                  <a:txBody>
                    <a:bodyPr/>
                    <a:lstStyle/>
                    <a:p>
                      <a:pPr marR="2540"/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4.23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32385" marB="0"/>
                </a:tc>
                <a:extLst>
                  <a:ext uri="{0D108BD9-81ED-4DB2-BD59-A6C34878D82A}">
                    <a16:rowId xmlns:a16="http://schemas.microsoft.com/office/drawing/2014/main" val="173018178"/>
                  </a:ext>
                </a:extLst>
              </a:tr>
              <a:tr h="578380">
                <a:tc>
                  <a:txBody>
                    <a:bodyPr/>
                    <a:lstStyle/>
                    <a:p>
                      <a:pPr marL="46990"/>
                      <a:r>
                        <a:rPr lang="en-US" sz="1100">
                          <a:effectLst/>
                        </a:rPr>
                        <a:t>293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6990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8260"/>
                      <a:r>
                        <a:rPr lang="en-US" sz="1100">
                          <a:effectLst/>
                        </a:rPr>
                        <a:t>916.54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49530"/>
                      <a:r>
                        <a:rPr lang="en-US" sz="1100">
                          <a:effectLst/>
                        </a:rPr>
                        <a:t>915.60 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tc>
                  <a:txBody>
                    <a:bodyPr/>
                    <a:lstStyle/>
                    <a:p>
                      <a:pPr marL="50165"/>
                      <a:r>
                        <a:rPr lang="en-US" sz="1100" dirty="0">
                          <a:effectLst/>
                        </a:rPr>
                        <a:t>0.0008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0800" marT="6350" marB="0"/>
                </a:tc>
                <a:extLst>
                  <a:ext uri="{0D108BD9-81ED-4DB2-BD59-A6C34878D82A}">
                    <a16:rowId xmlns:a16="http://schemas.microsoft.com/office/drawing/2014/main" val="911766409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1EE855-A0BA-C343-BA4F-36ECA74BC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1021" y="2057399"/>
            <a:ext cx="4572000" cy="34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5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D7D7-3AAB-784D-8547-0D22E136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1AA4-3E5F-CD4A-8EF8-3338330B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how the mixture interacts under confinement and in porous media</a:t>
            </a:r>
          </a:p>
          <a:p>
            <a:r>
              <a:rPr lang="en-US" dirty="0"/>
              <a:t>Simulate the </a:t>
            </a:r>
            <a:r>
              <a:rPr lang="en-US" dirty="0" err="1"/>
              <a:t>water+emulsions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1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5B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B4CB3-79DA-AB41-833A-2078AACE9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4547FA-29A5-4145-8E4B-D5339E4BC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study water-alcohol mixtures</a:t>
            </a:r>
          </a:p>
          <a:p>
            <a:r>
              <a:rPr lang="en-US" dirty="0"/>
              <a:t>Background Information</a:t>
            </a:r>
          </a:p>
          <a:p>
            <a:r>
              <a:rPr lang="en-US" dirty="0"/>
              <a:t>Relating to physical properties</a:t>
            </a:r>
          </a:p>
          <a:p>
            <a:r>
              <a:rPr lang="en-US" dirty="0"/>
              <a:t>Procedure</a:t>
            </a:r>
          </a:p>
          <a:p>
            <a:r>
              <a:rPr lang="en-US" dirty="0"/>
              <a:t>Result and Discussion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5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STUDY WATER-ALCOHOL MIXTURES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DF2FEE-0AC3-6C4F-BBDC-D926112C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19549"/>
            <a:ext cx="4645152" cy="3449177"/>
          </a:xfrm>
        </p:spPr>
        <p:txBody>
          <a:bodyPr/>
          <a:lstStyle/>
          <a:p>
            <a:r>
              <a:rPr lang="en-US" b="1" dirty="0"/>
              <a:t>Water</a:t>
            </a:r>
            <a:r>
              <a:rPr lang="en-US" dirty="0"/>
              <a:t>-</a:t>
            </a:r>
            <a:r>
              <a:rPr lang="en-US" b="1" dirty="0"/>
              <a:t>Alcohol mixtures</a:t>
            </a:r>
            <a:r>
              <a:rPr lang="en-US" dirty="0"/>
              <a:t> are widely used in chemical engineering </a:t>
            </a:r>
            <a:r>
              <a:rPr lang="en-US" b="1" dirty="0"/>
              <a:t>applications</a:t>
            </a:r>
            <a:r>
              <a:rPr lang="en-US" dirty="0"/>
              <a:t> such as solvents for gums, resins, lacquers, varnishes and dyes. Modeling and quality control of industrial manufacturing processes require proper characterization of viscosity.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37CB3-6674-6142-8BDF-518A8109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picture containing indoor, plate, table, cake&#10;&#10;Description automatically generated">
            <a:extLst>
              <a:ext uri="{FF2B5EF4-FFF2-40B4-BE49-F238E27FC236}">
                <a16:creationId xmlns:a16="http://schemas.microsoft.com/office/drawing/2014/main" id="{877847C4-3286-F741-9F48-8BBF335912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11913" y="2019549"/>
            <a:ext cx="4645025" cy="3225029"/>
          </a:xfrm>
        </p:spPr>
      </p:pic>
    </p:spTree>
    <p:extLst>
      <p:ext uri="{BB962C8B-B14F-4D97-AF65-F5344CB8AC3E}">
        <p14:creationId xmlns:p14="http://schemas.microsoft.com/office/powerpoint/2010/main" val="242483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INTRODUCTION?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0780-46B5-9441-8720-87763D19B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3CDE6-387C-4F46-8D34-5DBA5962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WHY MOLECULAR DYNAMICS?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477CC-12A4-644C-8EF9-9686ECC29B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Can observe how atoms move in space and time. </a:t>
            </a:r>
          </a:p>
          <a:p>
            <a:r>
              <a:rPr lang="en-US" dirty="0"/>
              <a:t>We can determine properties of unknown and known chemicals under extreme conditions of temperature or pressure.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262241-AF7C-C94A-B631-228F2E9F4E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191" y="1860482"/>
            <a:ext cx="4756001" cy="29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0780-46B5-9441-8720-87763D19B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3CDE6-387C-4F46-8D34-5DBA5962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1768923"/>
            <a:ext cx="4645152" cy="801943"/>
          </a:xfrm>
        </p:spPr>
        <p:txBody>
          <a:bodyPr/>
          <a:lstStyle/>
          <a:p>
            <a:pPr algn="ctr"/>
            <a:r>
              <a:rPr lang="en-US" dirty="0"/>
              <a:t>WHAT is MOLECULAR DYNAMICS?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477CC-12A4-644C-8EF9-9686ECC29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570866"/>
            <a:ext cx="4645152" cy="3326559"/>
          </a:xfrm>
        </p:spPr>
        <p:txBody>
          <a:bodyPr anchor="t">
            <a:normAutofit fontScale="70000" lnSpcReduction="20000"/>
          </a:bodyPr>
          <a:lstStyle/>
          <a:p>
            <a:pPr algn="just"/>
            <a:r>
              <a:rPr lang="en-US" sz="2900" dirty="0"/>
              <a:t>Way of determining trajectories of atoms and molecules by numerically solving Newton’s equation of motion for a system of interacting particles. </a:t>
            </a:r>
          </a:p>
          <a:p>
            <a:pPr marL="0" indent="0" algn="just">
              <a:buNone/>
            </a:pPr>
            <a:endParaRPr lang="en-US" sz="2900" dirty="0"/>
          </a:p>
          <a:p>
            <a:pPr algn="just"/>
            <a:r>
              <a:rPr lang="en-US" sz="2500" dirty="0"/>
              <a:t>Where forces between the particles and their potential energies are often calculated using interatomic potentials or molecular mechanics force fields</a:t>
            </a:r>
            <a:r>
              <a:rPr lang="en-US" sz="3600" dirty="0"/>
              <a:t>.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0ED441-A54F-3449-92B0-2F8CB83831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EED8-407A-254B-9369-600F09D5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91" y="1897766"/>
            <a:ext cx="4645152" cy="38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7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0780-46B5-9441-8720-87763D19B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45719"/>
          </a:xfrm>
        </p:spPr>
        <p:txBody>
          <a:bodyPr>
            <a:normAutofit fontScale="25000" lnSpcReduction="20000"/>
          </a:bodyPr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3CDE6-387C-4F46-8D34-5DBA5962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V="1">
            <a:off x="6412362" y="1977284"/>
            <a:ext cx="4645152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447190" y="2361492"/>
                <a:ext cx="10158655" cy="31072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 = 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𝓇</m:t>
                    </m:r>
                    <m:r>
                      <m:rPr>
                        <m:sty m:val="p"/>
                      </m:rPr>
                      <a:rPr lang="en-US"/>
                      <m:t>i</m:t>
                    </m:r>
                  </m:oMath>
                </a14:m>
                <a:r>
                  <a:rPr lang="en-US" dirty="0"/>
                  <a:t> 			(1)</a:t>
                </a:r>
              </a:p>
              <a:p>
                <a:r>
                  <a:rPr lang="en-US" dirty="0"/>
                  <a:t>Where: </a:t>
                </a:r>
              </a:p>
              <a:p>
                <a:r>
                  <a:rPr lang="en-US" dirty="0"/>
                  <a:t>Fi = −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/>
                        </m:ctrlPr>
                      </m:fPr>
                      <m:num>
                        <m:r>
                          <a:rPr lang="en-US"/>
                          <m:t>∂</m:t>
                        </m:r>
                        <m:r>
                          <m:rPr>
                            <m:sty m:val="p"/>
                          </m:rPr>
                          <a:rPr lang="en-US"/>
                          <m:t>U</m:t>
                        </m:r>
                      </m:num>
                      <m:den>
                        <m:r>
                          <a:rPr lang="en-US"/>
                          <m:t>∂</m:t>
                        </m:r>
                        <m:r>
                          <a:rPr lang="en-US" i="1"/>
                          <m:t>𝓇</m:t>
                        </m:r>
                        <m:r>
                          <m:rPr>
                            <m:sty m:val="p"/>
                          </m:rPr>
                          <a:rPr lang="en-US"/>
                          <m:t>i</m:t>
                        </m:r>
                        <m:r>
                          <a:rPr lang="en-US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			(2)</a:t>
                </a:r>
              </a:p>
              <a:p>
                <a14:m>
                  <m:oMath xmlns:m="http://schemas.openxmlformats.org/officeDocument/2006/math">
                    <m:r>
                      <a:rPr lang="en-US" i="1"/>
                      <m:t>𝓇</m:t>
                    </m:r>
                    <m:r>
                      <m:rPr>
                        <m:sty m:val="p"/>
                      </m:rPr>
                      <a:rPr lang="en-US"/>
                      <m:t>i</m:t>
                    </m:r>
                    <m:r>
                      <a:rPr lang="en-US"/>
                      <m:t>= </m:t>
                    </m:r>
                    <m:f>
                      <m:fPr>
                        <m:type m:val="skw"/>
                        <m:ctrlPr>
                          <a:rPr lang="en-US" i="1"/>
                        </m:ctrlPr>
                      </m:fPr>
                      <m:num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𝑑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𝑟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/>
                          <m:t>d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𝑡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r>
                          <a:rPr lang="en-US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			(3)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447190" y="2361492"/>
                <a:ext cx="10158655" cy="3107234"/>
              </a:xfrm>
              <a:blipFill>
                <a:blip r:embed="rId2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4B3AFC-FA52-9D43-8E50-15070C3523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6529" y="2019549"/>
            <a:ext cx="4645152" cy="34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Relationship to physical properties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477CC-12A4-644C-8EF9-9686ECC29B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100" dirty="0"/>
              <a:t>Calculation of self-diffusion coefficient involves taking the slope of the mean square displacement (MSD) at a long period using Einstein’s equation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2100" dirty="0"/>
              <a:t>Can also calculate by evaluating integral of velocity autocorrelation function using Green-Kubo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/>
                        </m:ctrlPr>
                      </m:sSubSup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𝛼</m:t>
                        </m:r>
                      </m:sub>
                      <m:sup>
                        <m:r>
                          <a:rPr lang="en-US" i="1"/>
                          <m:t>𝑆</m:t>
                        </m:r>
                      </m:sup>
                    </m:sSubSup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𝑑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𝛼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𝑙𝑖𝑚</m:t>
                        </m:r>
                      </m:e>
                      <m:sub>
                        <m:r>
                          <a:rPr lang="en-US" i="1"/>
                          <m:t>𝑡</m:t>
                        </m:r>
                        <m:r>
                          <a:rPr lang="en-US" i="1"/>
                          <m:t>→∞</m:t>
                        </m:r>
                      </m:sub>
                    </m:sSub>
                    <m:r>
                      <a:rPr lang="en-US" i="1"/>
                      <m:t>&lt; 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/>
                          <m:t>Σ</m:t>
                        </m:r>
                      </m:e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𝛼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(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𝑟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  <m:sup>
                            <m:r>
                              <a:rPr lang="en-US" i="1"/>
                              <m:t>𝛼</m:t>
                            </m:r>
                          </m:sup>
                        </m:sSubSup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𝑡</m:t>
                            </m:r>
                          </m:e>
                        </m:d>
                        <m:r>
                          <a:rPr lang="en-US" i="1"/>
                          <m:t>−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𝑟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  <m:sup>
                            <m:r>
                              <a:rPr lang="en-US" i="1"/>
                              <m:t>𝛼</m:t>
                            </m:r>
                          </m:sup>
                        </m:sSubSup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0</m:t>
                            </m:r>
                          </m:e>
                        </m:d>
                        <m:r>
                          <a:rPr lang="en-US" i="1"/>
                          <m:t>)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 smtClean="0"/>
                      <m:t>&gt;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𝛼</m:t>
                        </m:r>
                      </m:sub>
                      <m:sup>
                        <m:r>
                          <a:rPr lang="en-US" i="1"/>
                          <m:t>𝑆</m:t>
                        </m:r>
                      </m:sup>
                    </m:sSubSup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a:rPr lang="en-US" i="1"/>
                          <m:t>𝑑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𝛼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∫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  <m:sup>
                        <m:r>
                          <a:rPr lang="en-US" i="1"/>
                          <m:t>∞</m:t>
                        </m:r>
                      </m:sup>
                    </m:sSubSup>
                    <m:r>
                      <a:rPr lang="en-US" i="1"/>
                      <m:t>&lt; 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/>
                          <m:t>Σ</m:t>
                        </m:r>
                      </m:e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𝛼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𝜈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  <m:sup>
                        <m:r>
                          <a:rPr lang="en-US" i="1"/>
                          <m:t>𝛼</m:t>
                        </m:r>
                      </m:sup>
                    </m:sSubSup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</m:e>
                    </m:d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𝜈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  <m:sup>
                        <m:r>
                          <a:rPr lang="en-US" i="1"/>
                          <m:t>𝛼</m:t>
                        </m:r>
                      </m:sup>
                    </m:sSubSup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0</m:t>
                        </m:r>
                      </m:e>
                    </m:d>
                    <m:r>
                      <a:rPr lang="en-US" i="1"/>
                      <m:t>&gt;</m:t>
                    </m:r>
                    <m:r>
                      <a:rPr lang="en-US" i="1"/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𝐴𝐵</m:t>
                        </m:r>
                      </m:sub>
                    </m:sSub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(117.3 × 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10</m:t>
                            </m:r>
                          </m:e>
                          <m:sup>
                            <m:r>
                              <a:rPr lang="en-US" i="1"/>
                              <m:t>−18</m:t>
                            </m:r>
                          </m:sup>
                        </m:sSup>
                        <m:r>
                          <a:rPr lang="en-US" i="1"/>
                          <m:t>)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(</m:t>
                            </m:r>
                            <m:r>
                              <a:rPr lang="en-US" i="1"/>
                              <m:t>𝜑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𝑀</m:t>
                                </m:r>
                              </m:e>
                              <m:sub>
                                <m:r>
                                  <a:rPr lang="en-US" i="1"/>
                                  <m:t>𝐵</m:t>
                                </m:r>
                              </m:sub>
                            </m:sSub>
                            <m:r>
                              <a:rPr lang="en-US" i="1"/>
                              <m:t>)</m:t>
                            </m:r>
                          </m:e>
                          <m:sup>
                            <m:r>
                              <a:rPr lang="en-US" i="1"/>
                              <m:t>1/2</m:t>
                            </m:r>
                          </m:sup>
                        </m:sSup>
                        <m:r>
                          <a:rPr lang="en-US" i="1"/>
                          <m:t>𝑇</m:t>
                        </m:r>
                      </m:num>
                      <m:den>
                        <m:r>
                          <a:rPr lang="en-US" i="1"/>
                          <m:t>𝜇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𝐴</m:t>
                            </m:r>
                          </m:sub>
                          <m:sup>
                            <m:r>
                              <a:rPr lang="en-US" i="1"/>
                              <m:t>0.6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    eq(11)				</a:t>
                </a:r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01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Relationship to physical properties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477CC-12A4-644C-8EF9-9686ECC29B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Shear viscosity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Electrical Conductivity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/>
                      <m:t>𝜂</m:t>
                    </m:r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𝑉</m:t>
                        </m:r>
                      </m:num>
                      <m:den>
                        <m:r>
                          <a:rPr lang="en-US" i="1"/>
                          <m:t>𝑉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𝑘</m:t>
                            </m:r>
                          </m:e>
                          <m:sub>
                            <m:r>
                              <a:rPr lang="en-US" i="1"/>
                              <m:t>𝐵</m:t>
                            </m:r>
                          </m:sub>
                        </m:sSub>
                        <m:r>
                          <a:rPr lang="en-US" i="1"/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∫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  <m:sup>
                        <m:r>
                          <a:rPr lang="en-US" i="1"/>
                          <m:t>∞</m:t>
                        </m:r>
                      </m:sup>
                    </m:sSubSup>
                    <m:r>
                      <a:rPr lang="en-US" i="1"/>
                      <m:t>&lt;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𝑋𝑌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</m:e>
                    </m:d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𝑋𝑌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0</m:t>
                        </m:r>
                      </m:e>
                    </m:d>
                    <m:r>
                      <a:rPr lang="en-US" i="1"/>
                      <m:t>&gt;</m:t>
                    </m:r>
                    <m:r>
                      <a:rPr lang="en-US" i="1"/>
                      <m:t>𝑑𝑡</m:t>
                    </m:r>
                  </m:oMath>
                </a14:m>
                <a:r>
                  <a:rPr lang="en-US" dirty="0"/>
                  <a:t>			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𝑘</m:t>
                        </m:r>
                      </m:e>
                      <m:sub>
                        <m:r>
                          <a:rPr lang="en-US" i="1"/>
                          <m:t>𝑒</m:t>
                        </m:r>
                      </m:sub>
                    </m:sSub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3</m:t>
                            </m:r>
                            <m:r>
                              <a:rPr lang="en-US" i="1"/>
                              <m:t>𝑉𝑘</m:t>
                            </m:r>
                          </m:e>
                          <m:sub>
                            <m:r>
                              <a:rPr lang="en-US" i="1"/>
                              <m:t>𝐵</m:t>
                            </m:r>
                          </m:sub>
                        </m:sSub>
                        <m:r>
                          <a:rPr lang="en-US" i="1"/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∫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  <m:sup>
                        <m:r>
                          <a:rPr lang="en-US" i="1"/>
                          <m:t>∞</m:t>
                        </m:r>
                      </m:sup>
                    </m:sSubSup>
                    <m:r>
                      <a:rPr lang="en-US" i="1"/>
                      <m:t>&lt;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𝑗</m:t>
                        </m:r>
                      </m:e>
                      <m:sub>
                        <m:r>
                          <a:rPr lang="en-US" i="1"/>
                          <m:t>𝑒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</m:e>
                    </m:d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𝑗</m:t>
                        </m:r>
                      </m:e>
                      <m:sub>
                        <m:r>
                          <a:rPr lang="en-US" i="1"/>
                          <m:t>𝑒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0</m:t>
                        </m:r>
                      </m:e>
                    </m:d>
                    <m:r>
                      <a:rPr lang="en-US" i="1"/>
                      <m:t>&gt;</m:t>
                    </m:r>
                  </m:oMath>
                </a14:m>
                <a:r>
                  <a:rPr lang="en-US" dirty="0"/>
                  <a:t>dt	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10126-C2C2-E14C-B715-4AEB327DE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3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8DF2FEE-0AC3-6C4F-BBDC-D926112C3A1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447191" y="2019549"/>
                <a:ext cx="4645152" cy="344917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1600" dirty="0"/>
                  <a:t>This system consists of 216 molecules of water and 216 molecules of methanol. A box of size 46 </a:t>
                </a:r>
                <a14:m>
                  <m:oMath xmlns:m="http://schemas.openxmlformats.org/officeDocument/2006/math">
                    <m:r>
                      <a:rPr lang="en-US" sz="1600" i="1"/>
                      <m:t>×</m:t>
                    </m:r>
                  </m:oMath>
                </a14:m>
                <a:r>
                  <a:rPr lang="en-US" sz="1600" dirty="0"/>
                  <a:t> 23 </a:t>
                </a:r>
                <a14:m>
                  <m:oMath xmlns:m="http://schemas.openxmlformats.org/officeDocument/2006/math">
                    <m:r>
                      <a:rPr lang="en-US" sz="1600" i="1"/>
                      <m:t>× </m:t>
                    </m:r>
                  </m:oMath>
                </a14:m>
                <a:r>
                  <a:rPr lang="en-US" sz="1600" dirty="0"/>
                  <a:t>23 </a:t>
                </a:r>
                <a14:m>
                  <m:oMath xmlns:m="http://schemas.openxmlformats.org/officeDocument/2006/math">
                    <m:r>
                      <a:rPr lang="en-US" sz="1600" i="1"/>
                      <m:t>Å</m:t>
                    </m:r>
                  </m:oMath>
                </a14:m>
                <a:endParaRPr lang="en-US" sz="1600" dirty="0"/>
              </a:p>
              <a:p>
                <a:pPr algn="just"/>
                <a:r>
                  <a:rPr lang="en-US" sz="1600" dirty="0"/>
                  <a:t>Input file was generated with Avogadro.</a:t>
                </a:r>
              </a:p>
              <a:p>
                <a:pPr algn="just"/>
                <a:r>
                  <a:rPr lang="en-US" sz="1600" dirty="0"/>
                  <a:t> Simulation was performed using OPLS-UA force field for 200 </a:t>
                </a:r>
                <a:r>
                  <a:rPr lang="en-US" sz="1600" dirty="0" err="1"/>
                  <a:t>ps</a:t>
                </a:r>
                <a:r>
                  <a:rPr lang="en-US" sz="1600" dirty="0"/>
                  <a:t> .using SPC/E model for water.</a:t>
                </a:r>
              </a:p>
              <a:p>
                <a:pPr algn="just"/>
                <a:r>
                  <a:rPr lang="en-US" sz="1600" dirty="0"/>
                  <a:t>Different temperatures 273, 283, 288, 293 k under atmospheric pressure using isothermal-isobaric ensemble (NPT) </a:t>
                </a:r>
              </a:p>
              <a:p>
                <a:pPr algn="just"/>
                <a:endParaRPr lang="en-US" sz="1600" dirty="0"/>
              </a:p>
              <a:p>
                <a:pPr algn="just"/>
                <a:endParaRPr lang="en-US" sz="16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8DF2FEE-0AC3-6C4F-BBDC-D926112C3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447191" y="2019549"/>
                <a:ext cx="4645152" cy="3449178"/>
              </a:xfrm>
              <a:blipFill>
                <a:blip r:embed="rId2"/>
                <a:stretch>
                  <a:fillRect l="-545" r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37CB3-6674-6142-8BDF-518A8109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A96A34FD-11EC-6142-8138-1BA4F110B2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9700" y="2019548"/>
            <a:ext cx="4645151" cy="34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23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554</Words>
  <Application>Microsoft Macintosh PowerPoint</Application>
  <PresentationFormat>Widescreen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Gill Sans MT</vt:lpstr>
      <vt:lpstr>Times New Roman</vt:lpstr>
      <vt:lpstr>Gallery</vt:lpstr>
      <vt:lpstr>DETERMINATION OF PHYSICAL PROPERTIES FROM M.D SIMULATIONS USING  FROM METHANOL-WATER MIXTURE.  </vt:lpstr>
      <vt:lpstr>Table of content</vt:lpstr>
      <vt:lpstr>WHY STUDY WATER-ALCOHOL MIXTURES</vt:lpstr>
      <vt:lpstr>BACKGROUND INTRODUCTION?</vt:lpstr>
      <vt:lpstr>BACKGROUND INFORMATION</vt:lpstr>
      <vt:lpstr>HOW IT WORKS</vt:lpstr>
      <vt:lpstr>Relationship to physical properties</vt:lpstr>
      <vt:lpstr>Relationship to physical properties</vt:lpstr>
      <vt:lpstr>PROCEDURE</vt:lpstr>
      <vt:lpstr>RESULT</vt:lpstr>
      <vt:lpstr>RESULTS</vt:lpstr>
      <vt:lpstr>RESULTS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of  Nanorobots for Drug Delivery to  Cancer Cells.  </dc:title>
  <dc:creator>Ayomikun Olarinoye</dc:creator>
  <cp:lastModifiedBy>Toluwalashe Omotunde</cp:lastModifiedBy>
  <cp:revision>11</cp:revision>
  <dcterms:created xsi:type="dcterms:W3CDTF">2019-12-03T15:59:03Z</dcterms:created>
  <dcterms:modified xsi:type="dcterms:W3CDTF">2019-12-06T07:26:04Z</dcterms:modified>
</cp:coreProperties>
</file>